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307" r:id="rId2"/>
    <p:sldId id="306" r:id="rId3"/>
    <p:sldId id="294" r:id="rId4"/>
    <p:sldId id="295" r:id="rId5"/>
    <p:sldId id="312" r:id="rId6"/>
    <p:sldId id="296" r:id="rId7"/>
    <p:sldId id="297" r:id="rId8"/>
    <p:sldId id="298" r:id="rId9"/>
    <p:sldId id="309" r:id="rId10"/>
    <p:sldId id="317" r:id="rId11"/>
    <p:sldId id="310" r:id="rId12"/>
    <p:sldId id="311" r:id="rId13"/>
    <p:sldId id="318" r:id="rId14"/>
    <p:sldId id="316" r:id="rId15"/>
    <p:sldId id="313" r:id="rId16"/>
    <p:sldId id="31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4" autoAdjust="0"/>
    <p:restoredTop sz="94343" autoAdjust="0"/>
  </p:normalViewPr>
  <p:slideViewPr>
    <p:cSldViewPr snapToGrid="0">
      <p:cViewPr>
        <p:scale>
          <a:sx n="65" d="100"/>
          <a:sy n="65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thnDxFdkzZ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Nov </a:t>
            </a:r>
            <a:r>
              <a:rPr lang="en-US" dirty="0" smtClean="0"/>
              <a:t>20,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5518562" cy="34163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Do now - </a:t>
            </a:r>
            <a:endParaRPr lang="en-US" b="1" dirty="0"/>
          </a:p>
          <a:p>
            <a:pPr lvl="1"/>
            <a:r>
              <a:rPr lang="en-US" sz="1700" b="1" dirty="0" smtClean="0"/>
              <a:t>Pick up </a:t>
            </a:r>
            <a:r>
              <a:rPr lang="en-US" sz="1700" b="1" dirty="0" smtClean="0"/>
              <a:t>2 handouts </a:t>
            </a:r>
          </a:p>
          <a:p>
            <a:pPr lvl="1"/>
            <a:r>
              <a:rPr lang="en-US" sz="1700" b="1" dirty="0" smtClean="0"/>
              <a:t>Complete an atomic structure Pretest</a:t>
            </a:r>
          </a:p>
          <a:p>
            <a:pPr lvl="2"/>
            <a:r>
              <a:rPr lang="en-US" sz="1900" b="1" dirty="0" smtClean="0"/>
              <a:t>Leave no blanks. Write IDK if you don’t know</a:t>
            </a:r>
            <a:endParaRPr lang="en-US" b="1" dirty="0" smtClean="0"/>
          </a:p>
          <a:p>
            <a:r>
              <a:rPr lang="en-US" b="1" dirty="0" smtClean="0"/>
              <a:t>Objective </a:t>
            </a:r>
            <a:r>
              <a:rPr lang="en-US" b="1" dirty="0" smtClean="0"/>
              <a:t>–</a:t>
            </a:r>
          </a:p>
          <a:p>
            <a:pPr lvl="1"/>
            <a:r>
              <a:rPr lang="en-US" b="1" dirty="0" smtClean="0"/>
              <a:t>Atomic </a:t>
            </a:r>
            <a:r>
              <a:rPr lang="en-US" b="1" dirty="0" smtClean="0"/>
              <a:t>History – Beginning of Unit 3: Atomic Structure and the Periodic Table</a:t>
            </a:r>
            <a:endParaRPr lang="en-US" b="1" dirty="0" smtClean="0"/>
          </a:p>
          <a:p>
            <a:pPr lvl="1"/>
            <a:endParaRPr lang="en-US" b="1" dirty="0" smtClean="0"/>
          </a:p>
          <a:p>
            <a:r>
              <a:rPr lang="en-US" b="1" dirty="0" smtClean="0"/>
              <a:t>Assignment: </a:t>
            </a:r>
            <a:r>
              <a:rPr lang="en-US" b="1" dirty="0" smtClean="0"/>
              <a:t>Atomic </a:t>
            </a:r>
            <a:r>
              <a:rPr lang="en-US" b="1" dirty="0" smtClean="0"/>
              <a:t>History WS /Atomic Theory Progress Chart Activity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Agenda – </a:t>
            </a:r>
          </a:p>
          <a:p>
            <a:pPr lvl="1"/>
            <a:r>
              <a:rPr lang="en-US" altLang="en-US" b="1" dirty="0" smtClean="0"/>
              <a:t>Early </a:t>
            </a:r>
            <a:r>
              <a:rPr lang="en-US" altLang="en-US" b="1" dirty="0"/>
              <a:t>Theories</a:t>
            </a:r>
          </a:p>
          <a:p>
            <a:pPr lvl="1"/>
            <a:r>
              <a:rPr lang="en-US" altLang="en-US" b="1" dirty="0" smtClean="0"/>
              <a:t>Dalton’s </a:t>
            </a:r>
            <a:r>
              <a:rPr lang="en-US" altLang="en-US" b="1" dirty="0"/>
              <a:t>Atomic Theory</a:t>
            </a:r>
          </a:p>
          <a:p>
            <a:pPr lvl="1"/>
            <a:r>
              <a:rPr lang="en-US" altLang="en-US" b="1" dirty="0" smtClean="0"/>
              <a:t>Discovery </a:t>
            </a:r>
            <a:r>
              <a:rPr lang="en-US" altLang="en-US" b="1" dirty="0"/>
              <a:t>of subatomic particles</a:t>
            </a:r>
          </a:p>
          <a:p>
            <a:pPr lvl="1"/>
            <a:r>
              <a:rPr lang="en-US" altLang="en-US" b="1" dirty="0"/>
              <a:t>The Nucleus</a:t>
            </a:r>
          </a:p>
          <a:p>
            <a:pPr lvl="1"/>
            <a:r>
              <a:rPr lang="en-US" altLang="en-US" b="1" dirty="0" smtClean="0"/>
              <a:t>Quantization</a:t>
            </a:r>
          </a:p>
          <a:p>
            <a:pPr lvl="1"/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57588" y="1488687"/>
            <a:ext cx="453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Hankd</a:t>
            </a:r>
            <a:r>
              <a:rPr lang="en-US" dirty="0" smtClean="0">
                <a:solidFill>
                  <a:schemeClr val="bg1"/>
                </a:solidFill>
              </a:rPr>
              <a:t> in the Green House Gas Activity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Atomic Theory History 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87659" y="2428758"/>
          <a:ext cx="10515600" cy="339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4498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Scientists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Contribution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Atomic Model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6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Thomson (1897)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Discovers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Electron w/ Cathode Ray Tube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Plum Pudding/Choc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Chip 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Pos. dough, neg. chips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761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Millikan (1909)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Mass &amp; Charge of Electron with Oil-drop Experiment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76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Rutherford (1909);</a:t>
                      </a:r>
                      <a:r>
                        <a:rPr lang="en-US" sz="1800" baseline="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Discovers nucleus w/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Gold Foil experiment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Positive massive nucleus,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Tiny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neg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electrons in space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Nuclear Model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89" name="Picture 4" descr="http://images.wikia.com/chocolate/images/5/50/Chocolate_chip_cook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58" y="3540818"/>
            <a:ext cx="5826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images.wikia.com/chocolate/images/5/50/Chocolate_chip_cook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56" y="4278814"/>
            <a:ext cx="508016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3"/>
          <a:stretch/>
        </p:blipFill>
        <p:spPr>
          <a:xfrm>
            <a:off x="10705615" y="5393410"/>
            <a:ext cx="1141950" cy="9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 Atomic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6018577" cy="37715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Johann </a:t>
            </a:r>
            <a:r>
              <a:rPr lang="en-US" b="1" dirty="0" err="1" smtClean="0"/>
              <a:t>Balmar</a:t>
            </a:r>
            <a:r>
              <a:rPr lang="en-US" b="1" dirty="0" smtClean="0"/>
              <a:t>  observed  optical line spectra from electrically excited gases (neon lights) in 1885</a:t>
            </a:r>
          </a:p>
          <a:p>
            <a:pPr>
              <a:defRPr/>
            </a:pPr>
            <a:r>
              <a:rPr lang="en-US" b="1" u="sng" dirty="0" smtClean="0"/>
              <a:t>Niels Bohr </a:t>
            </a:r>
            <a:r>
              <a:rPr lang="en-US" b="1" i="1" u="sng" dirty="0" smtClean="0"/>
              <a:t>explained</a:t>
            </a:r>
            <a:r>
              <a:rPr lang="en-US" b="1" u="sng" dirty="0" smtClean="0"/>
              <a:t> optical spectra </a:t>
            </a:r>
            <a:r>
              <a:rPr lang="en-US" b="1" dirty="0" smtClean="0"/>
              <a:t>of atoms in 1913</a:t>
            </a:r>
          </a:p>
          <a:p>
            <a:pPr>
              <a:defRPr/>
            </a:pPr>
            <a:r>
              <a:rPr lang="en-US" b="1" u="sng" dirty="0" smtClean="0"/>
              <a:t>Bohr Model </a:t>
            </a:r>
            <a:r>
              <a:rPr lang="en-US" b="1" dirty="0" smtClean="0"/>
              <a:t>of the atom was first </a:t>
            </a:r>
            <a:r>
              <a:rPr lang="en-US" b="1" u="sng" dirty="0" smtClean="0"/>
              <a:t>quantized</a:t>
            </a:r>
            <a:r>
              <a:rPr lang="en-US" b="1" dirty="0" smtClean="0"/>
              <a:t> model</a:t>
            </a:r>
          </a:p>
          <a:p>
            <a:pPr>
              <a:defRPr/>
            </a:pPr>
            <a:r>
              <a:rPr lang="en-US" b="1" dirty="0" smtClean="0"/>
              <a:t>Used </a:t>
            </a:r>
            <a:r>
              <a:rPr lang="en-US" b="1" u="sng" dirty="0" smtClean="0"/>
              <a:t>fixed energy levels and restricted orbits </a:t>
            </a:r>
            <a:r>
              <a:rPr lang="en-US" b="1" dirty="0" smtClean="0"/>
              <a:t>for the electrons</a:t>
            </a:r>
          </a:p>
          <a:p>
            <a:pPr>
              <a:defRPr/>
            </a:pPr>
            <a:r>
              <a:rPr lang="en-US" b="1" dirty="0" smtClean="0"/>
              <a:t>Solved physics dilemma of the nuclear model</a:t>
            </a:r>
            <a:endParaRPr lang="en-US" b="1" dirty="0"/>
          </a:p>
        </p:txBody>
      </p:sp>
      <p:pic>
        <p:nvPicPr>
          <p:cNvPr id="21507" name="Picture 2" descr="http://facstaff.cbu.edu/%7Ejvarrian/252/emspe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2"/>
          <a:stretch/>
        </p:blipFill>
        <p:spPr bwMode="auto">
          <a:xfrm>
            <a:off x="6527871" y="752219"/>
            <a:ext cx="2795294" cy="97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&lt;b&gt;Bohr&lt;/b&gt; &lt;b&gt;Model&lt;/b&gt; of the Hydrogen &lt;b&gt;Atom&lt;/b&gt;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28" y="2354062"/>
            <a:ext cx="3339273" cy="427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Atomic Theory: Quantum Mechanics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Developed by dozens of scientists in the early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century:</a:t>
            </a:r>
          </a:p>
          <a:p>
            <a:pPr lvl="1"/>
            <a:r>
              <a:rPr lang="en-US" b="1" dirty="0" smtClean="0"/>
              <a:t>Heisenberg, Einstein, de Broglie, Born …</a:t>
            </a:r>
          </a:p>
          <a:p>
            <a:pPr lvl="1"/>
            <a:r>
              <a:rPr lang="en-US" b="1" dirty="0" smtClean="0"/>
              <a:t>Erwin Schrödinger often given the credit</a:t>
            </a:r>
          </a:p>
          <a:p>
            <a:r>
              <a:rPr lang="en-US" b="1" dirty="0" smtClean="0"/>
              <a:t>Complicated math, but </a:t>
            </a:r>
            <a:r>
              <a:rPr lang="en-US" b="1" u="sng" dirty="0" smtClean="0"/>
              <a:t>exact agreement with every experimental result to date</a:t>
            </a:r>
            <a:r>
              <a:rPr lang="en-US" b="1" dirty="0" smtClean="0"/>
              <a:t>. Highly confirmed theory.</a:t>
            </a:r>
          </a:p>
          <a:p>
            <a:r>
              <a:rPr lang="en-US" b="1" dirty="0" smtClean="0"/>
              <a:t>Current study of QM is done by physical chemists and physicists. </a:t>
            </a:r>
          </a:p>
          <a:p>
            <a:r>
              <a:rPr lang="en-US" b="1" dirty="0" smtClean="0"/>
              <a:t>Basic atomic structure is a collection of </a:t>
            </a:r>
            <a:r>
              <a:rPr lang="en-US" b="1" u="sng" dirty="0" smtClean="0"/>
              <a:t>probability electron clouds </a:t>
            </a:r>
            <a:r>
              <a:rPr lang="en-US" b="1" dirty="0" smtClean="0"/>
              <a:t>called </a:t>
            </a:r>
            <a:r>
              <a:rPr lang="en-US" b="1" u="sng" dirty="0" smtClean="0"/>
              <a:t>orbitals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We will learn more about QM later.</a:t>
            </a:r>
          </a:p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www.youtube.com/watch?v=thnDxFdkzZs</a:t>
            </a:r>
            <a:r>
              <a:rPr lang="en-US" b="1" dirty="0" smtClean="0"/>
              <a:t> Review video</a:t>
            </a:r>
          </a:p>
        </p:txBody>
      </p:sp>
      <p:pic>
        <p:nvPicPr>
          <p:cNvPr id="22531" name="Picture 3" descr="09_1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7"/>
          <a:stretch>
            <a:fillRect/>
          </a:stretch>
        </p:blipFill>
        <p:spPr bwMode="auto">
          <a:xfrm>
            <a:off x="9916366" y="4278579"/>
            <a:ext cx="1829166" cy="193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8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Atomic Theory History 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72331"/>
              </p:ext>
            </p:extLst>
          </p:nvPr>
        </p:nvGraphicFramePr>
        <p:xfrm>
          <a:off x="824133" y="2752041"/>
          <a:ext cx="10515600" cy="2572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214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Scientists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Contribution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Atomic Model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Bohr (1913)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Explains atomic spectra;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Solves physics charge problem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Quantized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planetary 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Bohr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Schrödinger, Heisenberg, Einstein, de Broglie, Born et al. (1915-1930)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Quantum Mechanics;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Wave-particle duality; Uncertainty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Quantized probability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electron clouds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 descr="09_1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7"/>
          <a:stretch>
            <a:fillRect/>
          </a:stretch>
        </p:blipFill>
        <p:spPr bwMode="auto">
          <a:xfrm>
            <a:off x="10824936" y="4379569"/>
            <a:ext cx="892968" cy="94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n the Bohr model of the atom, electrons are restricted to spe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24936" y="3542542"/>
            <a:ext cx="737880" cy="7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806273"/>
              </p:ext>
            </p:extLst>
          </p:nvPr>
        </p:nvGraphicFramePr>
        <p:xfrm>
          <a:off x="824133" y="5324055"/>
          <a:ext cx="10515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1052340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5123403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49566895"/>
                    </a:ext>
                  </a:extLst>
                </a:gridCol>
              </a:tblGrid>
              <a:tr h="74321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Chadwick (1932)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Discovers neutrons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Nuclear model, including neutrons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536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3"/>
          <a:stretch/>
        </p:blipFill>
        <p:spPr>
          <a:xfrm>
            <a:off x="10759437" y="5373362"/>
            <a:ext cx="1141950" cy="9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Atomic Theory History 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9013" y="2323714"/>
          <a:ext cx="10515600" cy="355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457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Scientists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Contribution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Atomic Model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Democritus (400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BC)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Idea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of atoms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Logical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discrete bits of matter 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(Discredited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due to Aristotle)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Boyle (1661)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The Scientific Method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Need to base on experiment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None.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Lavoisier (1789)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Law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of Conservation of Mass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None.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Dalton (1805)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Law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of Multiple Proportions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Atomic Theory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Solid Spheres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Atomic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model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1"/>
          <a:stretch/>
        </p:blipFill>
        <p:spPr>
          <a:xfrm>
            <a:off x="10400981" y="5231377"/>
            <a:ext cx="554109" cy="4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Atomic Theory History 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87659" y="2428758"/>
          <a:ext cx="10515600" cy="339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4498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Scientists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Contribution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Atomic Model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6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Thomson (1897)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Discovers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Electron w/ Cathode Ray Tube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Plum Pudding/Choc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Chip 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Pos. dough, neg. chips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761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Millikan (1909)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Mass &amp; Charge of Electron with Oil-drop Experiment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76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Rutherford (1909);</a:t>
                      </a:r>
                      <a:r>
                        <a:rPr lang="en-US" sz="1800" baseline="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Discovers nucleus w/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Gold Foil experiment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Positive massive nucleus,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Tiny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neg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electrons in space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Nuclear Model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89" name="Picture 4" descr="http://images.wikia.com/chocolate/images/5/50/Chocolate_chip_cook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58" y="3540818"/>
            <a:ext cx="5826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images.wikia.com/chocolate/images/5/50/Chocolate_chip_cook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56" y="4278814"/>
            <a:ext cx="508016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3"/>
          <a:stretch/>
        </p:blipFill>
        <p:spPr>
          <a:xfrm>
            <a:off x="10705615" y="5393410"/>
            <a:ext cx="1141950" cy="9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Exit Slip: </a:t>
            </a:r>
          </a:p>
          <a:p>
            <a:r>
              <a:rPr lang="en-US" b="1" dirty="0" smtClean="0"/>
              <a:t>Who discovered the electron?</a:t>
            </a:r>
          </a:p>
          <a:p>
            <a:r>
              <a:rPr lang="en-US" b="1" dirty="0" smtClean="0"/>
              <a:t>Who discovered the nucleus?</a:t>
            </a:r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What’s Due?  (Pending assignments to complete</a:t>
            </a:r>
            <a:r>
              <a:rPr lang="en-US" b="1" dirty="0" smtClean="0"/>
              <a:t>.)</a:t>
            </a:r>
          </a:p>
          <a:p>
            <a:pPr lvl="1"/>
            <a:r>
              <a:rPr lang="en-US" b="1" dirty="0" smtClean="0"/>
              <a:t>Atomic History Worksheet </a:t>
            </a:r>
            <a:r>
              <a:rPr lang="en-US" b="1" smtClean="0"/>
              <a:t>and Progress Chart</a:t>
            </a:r>
            <a:endParaRPr lang="en-US" b="1" dirty="0"/>
          </a:p>
          <a:p>
            <a:r>
              <a:rPr lang="en-US" b="1" dirty="0" smtClean="0"/>
              <a:t>What’s </a:t>
            </a:r>
            <a:r>
              <a:rPr lang="en-US" b="1" dirty="0"/>
              <a:t>Next?  (How to prepare for the next day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Read Holt p84 - 88</a:t>
            </a:r>
          </a:p>
        </p:txBody>
      </p:sp>
    </p:spTree>
    <p:extLst>
      <p:ext uri="{BB962C8B-B14F-4D97-AF65-F5344CB8AC3E}">
        <p14:creationId xmlns:p14="http://schemas.microsoft.com/office/powerpoint/2010/main" val="25989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Theory Beginnings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38200" y="2785403"/>
            <a:ext cx="10610850" cy="3391560"/>
          </a:xfrm>
        </p:spPr>
        <p:txBody>
          <a:bodyPr>
            <a:normAutofit fontScale="85000" lnSpcReduction="20000"/>
          </a:bodyPr>
          <a:lstStyle/>
          <a:p>
            <a:r>
              <a:rPr lang="en-US" sz="2200" b="1" u="sng" dirty="0" smtClean="0"/>
              <a:t>Democritus </a:t>
            </a:r>
            <a:r>
              <a:rPr lang="en-US" sz="2200" b="1" dirty="0" smtClean="0"/>
              <a:t>(c. 400 BC) (unpopular, not widely known)</a:t>
            </a:r>
          </a:p>
          <a:p>
            <a:pPr lvl="1"/>
            <a:r>
              <a:rPr lang="en-US" sz="2200" b="1" u="sng" dirty="0" smtClean="0"/>
              <a:t>Matter is composed of atoms.</a:t>
            </a:r>
          </a:p>
          <a:p>
            <a:pPr lvl="1"/>
            <a:r>
              <a:rPr lang="en-US" sz="2200" b="1" dirty="0" smtClean="0"/>
              <a:t>No structure proposed. Probably considered cubic.</a:t>
            </a:r>
          </a:p>
          <a:p>
            <a:pPr lvl="1"/>
            <a:r>
              <a:rPr lang="en-US" sz="2200" b="1" dirty="0" smtClean="0"/>
              <a:t>Largely ignored in favor of Aristotle’s view of continuous matter for 2000 years</a:t>
            </a:r>
          </a:p>
          <a:p>
            <a:pPr lvl="1"/>
            <a:r>
              <a:rPr lang="en-US" sz="2200" b="1" u="sng" dirty="0" smtClean="0"/>
              <a:t>Logical/Theoretical only</a:t>
            </a:r>
            <a:r>
              <a:rPr lang="en-US" sz="2200" b="1" dirty="0" smtClean="0"/>
              <a:t>. “Armchair science”</a:t>
            </a:r>
          </a:p>
          <a:p>
            <a:r>
              <a:rPr lang="en-US" sz="2200" b="1" dirty="0" smtClean="0"/>
              <a:t>The Scientific Revolution (Note: </a:t>
            </a:r>
            <a:r>
              <a:rPr lang="en-US" sz="2200" b="1" dirty="0"/>
              <a:t>G</a:t>
            </a:r>
            <a:r>
              <a:rPr lang="en-US" sz="2200" b="1" dirty="0" smtClean="0"/>
              <a:t>alileo trial 1633)</a:t>
            </a:r>
          </a:p>
          <a:p>
            <a:pPr lvl="1"/>
            <a:r>
              <a:rPr lang="en-US" sz="2200" b="1" dirty="0" smtClean="0"/>
              <a:t>The Skeptical Chemist by </a:t>
            </a:r>
            <a:r>
              <a:rPr lang="en-US" sz="2200" b="1" u="sng" dirty="0" smtClean="0"/>
              <a:t>Robert Boyle </a:t>
            </a:r>
            <a:r>
              <a:rPr lang="en-US" sz="2200" b="1" dirty="0" smtClean="0"/>
              <a:t>in 1661 (discredit Aristotle)</a:t>
            </a:r>
          </a:p>
          <a:p>
            <a:pPr lvl="2"/>
            <a:r>
              <a:rPr lang="en-US" sz="2000" b="1" u="sng" dirty="0" smtClean="0"/>
              <a:t>Established an experimental approach</a:t>
            </a:r>
            <a:r>
              <a:rPr lang="en-US" sz="2000" b="1" dirty="0" smtClean="0"/>
              <a:t>.  Macroscopic only.</a:t>
            </a:r>
          </a:p>
          <a:p>
            <a:pPr lvl="2"/>
            <a:r>
              <a:rPr lang="en-US" sz="2000" b="1" dirty="0" smtClean="0"/>
              <a:t>There was </a:t>
            </a:r>
            <a:r>
              <a:rPr lang="en-US" sz="2000" b="1" u="sng" dirty="0" smtClean="0"/>
              <a:t>no atomic model </a:t>
            </a:r>
            <a:r>
              <a:rPr lang="en-US" sz="2000" b="1" dirty="0" smtClean="0"/>
              <a:t>at this time.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91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Macroscopic Laws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38200" y="2475913"/>
            <a:ext cx="10610850" cy="3701049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Law of Conservation of Mass</a:t>
            </a:r>
            <a:r>
              <a:rPr lang="en-US" sz="2000" b="1" dirty="0" smtClean="0"/>
              <a:t> by Antoine </a:t>
            </a:r>
            <a:r>
              <a:rPr lang="en-US" sz="2000" b="1" u="sng" dirty="0" smtClean="0"/>
              <a:t>Lavoisier</a:t>
            </a:r>
            <a:r>
              <a:rPr lang="en-US" sz="2000" b="1" dirty="0" smtClean="0"/>
              <a:t> in 1789</a:t>
            </a:r>
          </a:p>
          <a:p>
            <a:pPr lvl="1"/>
            <a:r>
              <a:rPr lang="en-US" sz="2000" b="1" u="sng" dirty="0" smtClean="0"/>
              <a:t>Mass is conserved </a:t>
            </a:r>
            <a:r>
              <a:rPr lang="en-US" sz="2000" b="1" i="1" u="sng" dirty="0" smtClean="0"/>
              <a:t>in chemical </a:t>
            </a:r>
            <a:r>
              <a:rPr lang="en-US" sz="2000" b="1" u="sng" dirty="0" smtClean="0"/>
              <a:t>reactions.</a:t>
            </a:r>
          </a:p>
          <a:p>
            <a:pPr lvl="1"/>
            <a:r>
              <a:rPr lang="en-US" sz="2000" b="1" u="sng" dirty="0" smtClean="0"/>
              <a:t>Discovered oxygen </a:t>
            </a:r>
            <a:r>
              <a:rPr lang="en-US" sz="2000" b="1" dirty="0" smtClean="0"/>
              <a:t>in the process.</a:t>
            </a:r>
          </a:p>
          <a:p>
            <a:r>
              <a:rPr lang="en-US" sz="2000" b="1" u="sng" dirty="0"/>
              <a:t>Law of Definite </a:t>
            </a:r>
            <a:r>
              <a:rPr lang="en-US" sz="2000" b="1" u="sng" dirty="0" smtClean="0"/>
              <a:t>Proportions</a:t>
            </a:r>
            <a:endParaRPr lang="en-US" sz="2000" b="1" u="sng" dirty="0"/>
          </a:p>
          <a:p>
            <a:pPr lvl="1"/>
            <a:r>
              <a:rPr lang="en-US" sz="2000" b="1" u="sng" dirty="0"/>
              <a:t>Chemical compounds always contain exactly the same proportion of elements by mass.</a:t>
            </a:r>
          </a:p>
          <a:p>
            <a:pPr lvl="1"/>
            <a:r>
              <a:rPr lang="en-US" sz="2000" b="1" dirty="0" smtClean="0"/>
              <a:t>Can </a:t>
            </a:r>
            <a:r>
              <a:rPr lang="en-US" sz="2000" b="1" dirty="0"/>
              <a:t>determine elemental percent composition of a compound.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5826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John Dalton’s Atomic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2522"/>
            <a:ext cx="10515600" cy="3439503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/>
              <a:t>Based on Experimental results and early laws in 1805</a:t>
            </a:r>
          </a:p>
          <a:p>
            <a:pPr>
              <a:defRPr/>
            </a:pPr>
            <a:r>
              <a:rPr lang="en-US" sz="2000" b="1" dirty="0" smtClean="0"/>
              <a:t>Dalton’s Atomic Theory (First modern atomic model)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dirty="0" smtClean="0"/>
              <a:t>Matter is composed of indivisible and indestructible atoms.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dirty="0" smtClean="0"/>
              <a:t>Atoms of one element cannot be converted into atoms of another element.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dirty="0" smtClean="0"/>
              <a:t>All atoms of a given element have the same mass and other properties that distinguish them from the atoms of other elements.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dirty="0" smtClean="0"/>
              <a:t>Atoms combine in simple, whole-number ratios to form compounds.</a:t>
            </a:r>
            <a:endParaRPr lang="en-US" sz="2000" b="1" dirty="0"/>
          </a:p>
          <a:p>
            <a:pPr>
              <a:defRPr/>
            </a:pPr>
            <a:r>
              <a:rPr lang="en-US" sz="2000" b="1" dirty="0" smtClean="0"/>
              <a:t>Dalton’s atoms were </a:t>
            </a:r>
            <a:r>
              <a:rPr lang="en-US" sz="2000" b="1" dirty="0" smtClean="0"/>
              <a:t>solid spheres with differing masses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tretch>
            <a:fillRect/>
          </a:stretch>
        </p:blipFill>
        <p:spPr>
          <a:xfrm>
            <a:off x="10076054" y="485004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Atomic Theory History 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9013" y="2323714"/>
          <a:ext cx="10515600" cy="355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457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Scientists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Contribution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Atomic Model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Democritus (400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BC)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Idea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of atoms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Logical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discrete bits of matter 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(Discredited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due to Aristotle)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Boyle (1661)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The Scientific Method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Need to base on experiment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None.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Lavoisier (1789)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Law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of Conservation of Mass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None.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Dalton (1805)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Law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of Multiple Proportions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Atomic Theory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Solid Spheres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Atomic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model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1"/>
          <a:stretch/>
        </p:blipFill>
        <p:spPr>
          <a:xfrm>
            <a:off x="10400981" y="5231377"/>
            <a:ext cx="554109" cy="4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/>
            <a:r>
              <a:rPr lang="en-US" sz="2600" b="1" dirty="0"/>
              <a:t>The </a:t>
            </a:r>
            <a:r>
              <a:rPr lang="en-US" sz="2600" b="1" u="sng" dirty="0"/>
              <a:t>Cathode </a:t>
            </a:r>
            <a:r>
              <a:rPr lang="en-US" sz="2600" b="1" u="sng" dirty="0" smtClean="0"/>
              <a:t>Ray Tube </a:t>
            </a:r>
            <a:r>
              <a:rPr lang="en-US" sz="2600" b="1" dirty="0"/>
              <a:t>was developed by Sir William Crookes.</a:t>
            </a:r>
          </a:p>
          <a:p>
            <a:r>
              <a:rPr lang="en-US" sz="2600" b="1" u="sng" dirty="0" smtClean="0"/>
              <a:t>J. J. Thomson discovered </a:t>
            </a:r>
            <a:r>
              <a:rPr lang="en-US" sz="2600" b="1" u="sng" dirty="0"/>
              <a:t>the </a:t>
            </a:r>
            <a:r>
              <a:rPr lang="en-US" sz="2600" b="1" u="sng" dirty="0" smtClean="0"/>
              <a:t>electron </a:t>
            </a:r>
            <a:r>
              <a:rPr lang="en-US" sz="2600" b="1" dirty="0"/>
              <a:t>with Cathode Ray tube in 1897</a:t>
            </a:r>
          </a:p>
          <a:p>
            <a:r>
              <a:rPr lang="en-US" sz="2600" b="1" dirty="0" smtClean="0"/>
              <a:t>Measured </a:t>
            </a:r>
            <a:r>
              <a:rPr lang="en-US" sz="2600" b="1" u="sng" dirty="0" smtClean="0"/>
              <a:t>charge to mass ratio of electron </a:t>
            </a:r>
            <a:r>
              <a:rPr lang="en-US" sz="2600" b="1" dirty="0" smtClean="0"/>
              <a:t>(q/m = 1.76 x 10</a:t>
            </a:r>
            <a:r>
              <a:rPr lang="en-US" sz="2600" b="1" baseline="30000" dirty="0" smtClean="0"/>
              <a:t>8</a:t>
            </a:r>
            <a:r>
              <a:rPr lang="en-US" sz="2600" b="1" dirty="0" smtClean="0"/>
              <a:t> C/g)</a:t>
            </a:r>
          </a:p>
          <a:p>
            <a:r>
              <a:rPr lang="en-US" sz="2600" b="1" dirty="0" smtClean="0"/>
              <a:t>Data </a:t>
            </a:r>
            <a:r>
              <a:rPr lang="en-US" sz="2600" b="1" i="1" dirty="0" smtClean="0"/>
              <a:t>suggests</a:t>
            </a:r>
            <a:r>
              <a:rPr lang="en-US" sz="2600" b="1" dirty="0" smtClean="0"/>
              <a:t> the electron is 1000 times smaller than hydrogen</a:t>
            </a:r>
          </a:p>
          <a:p>
            <a:r>
              <a:rPr lang="en-US" sz="2600" b="1" dirty="0" smtClean="0"/>
              <a:t>Proposed Plum </a:t>
            </a:r>
            <a:r>
              <a:rPr lang="en-US" sz="2600" b="1" dirty="0"/>
              <a:t>P</a:t>
            </a:r>
            <a:r>
              <a:rPr lang="en-US" sz="2600" b="1" dirty="0" smtClean="0"/>
              <a:t>udding model of atom (choc chip dough ball model)</a:t>
            </a:r>
          </a:p>
          <a:p>
            <a:pPr marL="0" indent="0">
              <a:buNone/>
            </a:pPr>
            <a:r>
              <a:rPr lang="en-US" b="1" dirty="0" smtClean="0"/>
              <a:t>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Cat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3345" y="4701734"/>
            <a:ext cx="2684807" cy="2013605"/>
          </a:xfrm>
          <a:prstGeom prst="rect">
            <a:avLst/>
          </a:prstGeom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Subatomic particle discovered: the electron</a:t>
            </a:r>
          </a:p>
        </p:txBody>
      </p:sp>
      <p:pic>
        <p:nvPicPr>
          <p:cNvPr id="18435" name="Picture 4" descr="http://images.wikia.com/chocolate/images/5/50/Chocolate_chip_cook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655" y="4701734"/>
            <a:ext cx="15192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hoto, green 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76" y="4701734"/>
            <a:ext cx="3106782" cy="20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taste.com.au/images/recipes/agt/2007/12/18770_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020" y="2438334"/>
            <a:ext cx="2012505" cy="13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subatomic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060990" cy="341630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Robert Millikan’s  Oil-drop experiment </a:t>
            </a:r>
            <a:r>
              <a:rPr lang="en-US" b="1" dirty="0"/>
              <a:t>of 1909 </a:t>
            </a:r>
          </a:p>
          <a:p>
            <a:r>
              <a:rPr lang="en-US" b="1" dirty="0"/>
              <a:t>Accurately measured the </a:t>
            </a:r>
            <a:r>
              <a:rPr lang="en-US" b="1" u="sng" dirty="0"/>
              <a:t>charge of the electron </a:t>
            </a:r>
            <a:r>
              <a:rPr lang="en-US" b="1" u="sng" dirty="0" smtClean="0"/>
              <a:t>              q </a:t>
            </a:r>
            <a:r>
              <a:rPr lang="en-US" b="1" u="sng" dirty="0"/>
              <a:t>= 1.6 x 10</a:t>
            </a:r>
            <a:r>
              <a:rPr lang="en-US" b="1" u="sng" baseline="30000" dirty="0"/>
              <a:t>-19</a:t>
            </a:r>
            <a:r>
              <a:rPr lang="en-US" b="1" u="sng" dirty="0"/>
              <a:t> C</a:t>
            </a:r>
          </a:p>
          <a:p>
            <a:r>
              <a:rPr lang="en-US" b="1" dirty="0"/>
              <a:t>Using Thomson’s q/m ratio </a:t>
            </a:r>
            <a:r>
              <a:rPr lang="en-US" b="1" dirty="0" smtClean="0"/>
              <a:t>(q/m </a:t>
            </a:r>
            <a:r>
              <a:rPr lang="en-US" b="1" dirty="0"/>
              <a:t>= 1.76 x 10</a:t>
            </a:r>
            <a:r>
              <a:rPr lang="en-US" b="1" baseline="30000" dirty="0"/>
              <a:t>8</a:t>
            </a:r>
            <a:r>
              <a:rPr lang="en-US" b="1" dirty="0"/>
              <a:t> </a:t>
            </a:r>
            <a:r>
              <a:rPr lang="en-US" b="1" dirty="0" smtClean="0"/>
              <a:t>C/g) </a:t>
            </a:r>
            <a:r>
              <a:rPr lang="en-US" b="1" dirty="0"/>
              <a:t>found the </a:t>
            </a:r>
            <a:r>
              <a:rPr lang="en-US" b="1" u="sng" dirty="0"/>
              <a:t>mass of the electron </a:t>
            </a:r>
            <a:r>
              <a:rPr lang="en-US" b="1" dirty="0"/>
              <a:t>too. </a:t>
            </a:r>
          </a:p>
          <a:p>
            <a:r>
              <a:rPr lang="en-US" b="1" u="sng" dirty="0"/>
              <a:t>m = 9.1 x 10</a:t>
            </a:r>
            <a:r>
              <a:rPr lang="en-US" b="1" u="sng" baseline="30000" dirty="0"/>
              <a:t>-31</a:t>
            </a:r>
            <a:r>
              <a:rPr lang="en-US" b="1" u="sng" dirty="0"/>
              <a:t> kg </a:t>
            </a:r>
          </a:p>
          <a:p>
            <a:r>
              <a:rPr lang="en-US" b="1" dirty="0"/>
              <a:t>Atomic masses a</a:t>
            </a:r>
            <a:r>
              <a:rPr lang="en-US" b="1" dirty="0" smtClean="0"/>
              <a:t>re </a:t>
            </a:r>
            <a:r>
              <a:rPr lang="en-US" b="1" dirty="0"/>
              <a:t>thousands of times larger</a:t>
            </a:r>
          </a:p>
          <a:p>
            <a:endParaRPr lang="en-US" dirty="0"/>
          </a:p>
        </p:txBody>
      </p:sp>
      <p:pic>
        <p:nvPicPr>
          <p:cNvPr id="3074" name="Picture 2" descr="https://reich-chemistry.wikispaces.com/file/view/oil_drop.jpg/147035405/oil_d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69" y="2603500"/>
            <a:ext cx="4707361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35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Discovery of the Nucleus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3468561" cy="34163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Ernest Rutherford’s Gold Foil Experiment</a:t>
            </a:r>
            <a:r>
              <a:rPr lang="en-US" b="1" dirty="0" smtClean="0"/>
              <a:t> of 1909  </a:t>
            </a:r>
          </a:p>
          <a:p>
            <a:r>
              <a:rPr lang="en-US" b="1" dirty="0" smtClean="0"/>
              <a:t>Concludes a small positively charged,  massive nucleus.</a:t>
            </a:r>
          </a:p>
          <a:p>
            <a:r>
              <a:rPr lang="en-US" b="1" dirty="0" smtClean="0"/>
              <a:t>Most of the atom is empty space</a:t>
            </a:r>
          </a:p>
        </p:txBody>
      </p:sp>
      <p:pic>
        <p:nvPicPr>
          <p:cNvPr id="19459" name="Picture 3" descr="04_0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79" y="2556241"/>
            <a:ext cx="6072545" cy="351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61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Nuclear Theory of the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45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 smtClean="0"/>
              <a:t>Most of the atom’s mass and all of it’s positive charge are contained in a small core called the nucleus.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 smtClean="0"/>
              <a:t>Most of the volume of the atom is empty space through which the tiny negatively charged electrons are randomly dispersed.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 smtClean="0"/>
              <a:t>There are equal numbers of positive and negative charged particles so atoms are electrically neutral. </a:t>
            </a:r>
          </a:p>
          <a:p>
            <a:pPr lvl="1">
              <a:defRPr/>
            </a:pPr>
            <a:r>
              <a:rPr lang="en-US" sz="2400" b="1" dirty="0" smtClean="0"/>
              <a:t>Equal number of protons and electrons</a:t>
            </a:r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r>
              <a:rPr lang="en-US" sz="2300" b="1" dirty="0" smtClean="0"/>
              <a:t>Neutron discovered in 1932 by James Chadwick</a:t>
            </a:r>
          </a:p>
          <a:p>
            <a:pPr lvl="1">
              <a:defRPr/>
            </a:pPr>
            <a:r>
              <a:rPr lang="en-US" sz="2300" b="1" dirty="0" smtClean="0"/>
              <a:t>Why so late?</a:t>
            </a:r>
          </a:p>
          <a:p>
            <a:pPr lvl="1">
              <a:defRPr/>
            </a:pPr>
            <a:r>
              <a:rPr lang="en-US" sz="2300" b="1" dirty="0" smtClean="0"/>
              <a:t>Nucleus contains protons and neutrons.</a:t>
            </a:r>
          </a:p>
          <a:p>
            <a:pPr>
              <a:defRPr/>
            </a:pPr>
            <a:r>
              <a:rPr lang="en-US" sz="2400" b="1" dirty="0" smtClean="0"/>
              <a:t>Physics problem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08" y="4463512"/>
            <a:ext cx="2300712" cy="2154022"/>
          </a:xfrm>
          <a:prstGeom prst="rect">
            <a:avLst/>
          </a:prstGeom>
        </p:spPr>
      </p:pic>
      <p:pic>
        <p:nvPicPr>
          <p:cNvPr id="5" name="Picture 3" descr="04_0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808" y="0"/>
            <a:ext cx="30734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9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22627</TotalTime>
  <Words>1069</Words>
  <Application>Microsoft Office PowerPoint</Application>
  <PresentationFormat>Widescreen</PresentationFormat>
  <Paragraphs>187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 Boardroom</vt:lpstr>
      <vt:lpstr>Chemistry – Nov 20, 2019</vt:lpstr>
      <vt:lpstr>Atomic Theory Beginnings</vt:lpstr>
      <vt:lpstr>Early Macroscopic Laws</vt:lpstr>
      <vt:lpstr>John Dalton’s Atomic Theory</vt:lpstr>
      <vt:lpstr>Summary of Atomic Theory History 1</vt:lpstr>
      <vt:lpstr>Subatomic particle discovered: the electron</vt:lpstr>
      <vt:lpstr>Verifying subatomic particles</vt:lpstr>
      <vt:lpstr>Discovery of the Nucleus</vt:lpstr>
      <vt:lpstr>Nuclear Theory of the Atom</vt:lpstr>
      <vt:lpstr>Summary of Atomic Theory History 2</vt:lpstr>
      <vt:lpstr>Bohr Atomic Model </vt:lpstr>
      <vt:lpstr>Current Atomic Theory: Quantum Mechanics</vt:lpstr>
      <vt:lpstr>Summary of Atomic Theory History 3</vt:lpstr>
      <vt:lpstr>Summary of Atomic Theory History 1</vt:lpstr>
      <vt:lpstr>Summary of Atomic Theory History 2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172</cp:revision>
  <dcterms:created xsi:type="dcterms:W3CDTF">2015-08-11T02:33:52Z</dcterms:created>
  <dcterms:modified xsi:type="dcterms:W3CDTF">2019-11-20T16:45:24Z</dcterms:modified>
</cp:coreProperties>
</file>